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Quicksand"/>
      <p:regular r:id="rId44"/>
      <p:bold r:id="rId45"/>
    </p:embeddedFont>
    <p:embeddedFont>
      <p:font typeface="Open Sans"/>
      <p:regular r:id="rId46"/>
      <p:bold r:id="rId47"/>
      <p:italic r:id="rId48"/>
      <p:boldItalic r:id="rId49"/>
    </p:embeddedFont>
    <p:embeddedFont>
      <p:font typeface="Quicksand Light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Quicksand-regular.fntdata"/><Relationship Id="rId43" Type="http://schemas.openxmlformats.org/officeDocument/2006/relationships/slide" Target="slides/slide38.xml"/><Relationship Id="rId46" Type="http://schemas.openxmlformats.org/officeDocument/2006/relationships/font" Target="fonts/OpenSans-regular.fntdata"/><Relationship Id="rId45" Type="http://schemas.openxmlformats.org/officeDocument/2006/relationships/font" Target="fonts/Quicksan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QuicksandLight-bold.fntdata"/><Relationship Id="rId50" Type="http://schemas.openxmlformats.org/officeDocument/2006/relationships/font" Target="fonts/Quicksand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3fcfc30d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a3fcfc30d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3fcfc30d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a3fcfc30d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3fcfc30d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a3fcfc30d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3fcfc30d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a3fcfc30d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fcfc30d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a3fcfc30d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fcfc30d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a3fcfc30d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3fcfc30d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a3fcfc30d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3fcfc30d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a3fcfc30d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3fcfc30d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a3fcfc30d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3fcfc30d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a3fcfc30d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3fcfc30d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a3fcfc30d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3fcfc30d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a3fcfc30d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3fcfc30d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a3fcfc30d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fcfc30d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a3fcfc30d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3fcfc30d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a3fcfc30d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3fcfc30d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a3fcfc30d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3fcfc30d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a3fcfc30d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3fcfc30d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a3fcfc30d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fcfc30d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a3fcfc30d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3fcfc30d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a3fcfc30d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3fcfc30d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a3fcfc30d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3fcfc30d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a3fcfc30d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3fcfc30d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a3fcfc30d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3fcfc30d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a3fcfc30d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fcfc30d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a3fcfc30d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3fcfc30d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a3fcfc30d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3fcfc30d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3fcfc30d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3fcfc30d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3fcfc30d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3fcfc30d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3fcfc30d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3fcfc30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a3fcfc30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3fcfc30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a3fcfc30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3fcfc30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a3fcfc30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3fcfc30d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a3fcfc30d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3fcfc30d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a3fcfc30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- Copertina TALK">
  <p:cSld name="CUSTOM_4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17225" l="0" r="17965" t="0"/>
          <a:stretch/>
        </p:blipFill>
        <p:spPr>
          <a:xfrm>
            <a:off x="0" y="0"/>
            <a:ext cx="9143998" cy="519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275" y="-551900"/>
            <a:ext cx="6295450" cy="62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000250" y="385275"/>
            <a:ext cx="5143500" cy="43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742000" y="4016675"/>
            <a:ext cx="3660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75" y="228450"/>
            <a:ext cx="1561150" cy="3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3350" y="2897327"/>
            <a:ext cx="2145575" cy="21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- Titolo sezione ">
  <p:cSld name="CUSTOM_7_1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101525" y="360250"/>
            <a:ext cx="4553700" cy="45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3271050" y="4193875"/>
            <a:ext cx="5872800" cy="102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25209" r="25214" t="0"/>
          <a:stretch/>
        </p:blipFill>
        <p:spPr>
          <a:xfrm>
            <a:off x="-42375" y="-30275"/>
            <a:ext cx="3640900" cy="52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- Interno 2">
  <p:cSld name="CUSTOM_5_1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838" y="213100"/>
            <a:ext cx="480425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- Interno 1">
  <p:cSld name="CUSTOM_5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838" y="213100"/>
            <a:ext cx="480425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- Copertina TALK - Retro">
  <p:cSld name="CUSTOM_4_1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17225" l="0" r="17965" t="0"/>
          <a:stretch/>
        </p:blipFill>
        <p:spPr>
          <a:xfrm>
            <a:off x="0" y="0"/>
            <a:ext cx="9143998" cy="519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2856850" y="1007675"/>
            <a:ext cx="33423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None/>
              <a:defRPr b="1" i="0" sz="20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3" name="Google Shape;33;p6"/>
          <p:cNvSpPr txBox="1"/>
          <p:nvPr/>
        </p:nvSpPr>
        <p:spPr>
          <a:xfrm>
            <a:off x="7538025" y="4244675"/>
            <a:ext cx="13362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Powered by</a:t>
            </a:r>
            <a:endParaRPr b="0" i="0" sz="1400" u="none" cap="none" strike="noStrike">
              <a:solidFill>
                <a:schemeClr val="accen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175" y="228450"/>
            <a:ext cx="1561150" cy="3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7945" y="4610000"/>
            <a:ext cx="1336355" cy="3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20550" y="4594500"/>
            <a:ext cx="9185100" cy="597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8499634" y="46962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it" sz="13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‹#›</a:t>
            </a:fld>
            <a:endParaRPr b="1" i="0" sz="13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836450" y="4696138"/>
            <a:ext cx="547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t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Face detection in Go and Webassembly</a:t>
            </a:r>
            <a:r>
              <a:rPr b="1" i="0" lang="it" sz="1400" u="none" cap="none" strike="noStrik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 - </a:t>
            </a:r>
            <a:r>
              <a:rPr b="1" lang="it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Endre Simo</a:t>
            </a:r>
            <a:endParaRPr b="1" i="0" sz="140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7672227" y="257441"/>
            <a:ext cx="137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t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21</a:t>
            </a:r>
            <a:r>
              <a:rPr b="1" i="0" lang="it" sz="14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b="1" lang="it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10</a:t>
            </a:r>
            <a:r>
              <a:rPr b="1" i="0" lang="it" sz="14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/2020</a:t>
            </a:r>
            <a:endParaRPr b="1" i="0" sz="14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7300" y="4758175"/>
            <a:ext cx="1182576" cy="269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github.com/esimov/pig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esimov/pigo-openfaas" TargetMode="External"/><Relationship Id="rId4" Type="http://schemas.openxmlformats.org/officeDocument/2006/relationships/hyperlink" Target="https://github.com/esimov/pigo-openfaas-faceblur" TargetMode="External"/><Relationship Id="rId5" Type="http://schemas.openxmlformats.org/officeDocument/2006/relationships/hyperlink" Target="https://github.com/esimov/cair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gif"/><Relationship Id="rId4" Type="http://schemas.openxmlformats.org/officeDocument/2006/relationships/image" Target="../media/image16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2000250" y="385275"/>
            <a:ext cx="5143500" cy="43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Face detection in Go and Webassembly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(using the Pigo library)</a:t>
            </a:r>
            <a:endParaRPr sz="1700"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742000" y="4016675"/>
            <a:ext cx="3660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/>
              <a:t>Endre Simo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R</a:t>
            </a:r>
            <a:r>
              <a:rPr lang="it"/>
              <a:t>egions classification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We classify the regions based on the parsed binary data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classification is based on pixel intensity comparison test encoded in binary format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bintest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(px1, px2 uint8) int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px1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px2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idx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2*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idx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bintest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(pixels[x1], pixels[x2])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An image region is considered being face if it passes all the cascade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During the decision tree scanning each detection is flagged with a detection score.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An image region is considered as face if the detection score is above a certain threshold (</a:t>
            </a:r>
            <a:r>
              <a:rPr b="1" lang="it"/>
              <a:t>~0.995</a:t>
            </a:r>
            <a:r>
              <a:rPr lang="it"/>
              <a:t>)</a:t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Run the cascades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Run the cascades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Detection struct contains the detection results composed of</a:t>
            </a:r>
            <a:endParaRPr sz="11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the row, column, scale factor and the detection score.</a:t>
            </a:r>
            <a:endParaRPr sz="11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Detection </a:t>
            </a:r>
            <a:r>
              <a:rPr lang="it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int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float32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</a:t>
            </a:r>
            <a:r>
              <a:rPr lang="it"/>
              <a:t>Due to the noisiness of the underlying pixel data, the detector might produce overlaps in detections.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Cluster detection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Cluster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03" y="746362"/>
            <a:ext cx="4564585" cy="36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cascade regions are clustered together by applying an </a:t>
            </a:r>
            <a:r>
              <a:rPr b="1" lang="it"/>
              <a:t>IoU</a:t>
            </a:r>
            <a:r>
              <a:rPr lang="it"/>
              <a:t> (</a:t>
            </a:r>
            <a:r>
              <a:rPr b="1" lang="it"/>
              <a:t>Intersection over Union</a:t>
            </a:r>
            <a:r>
              <a:rPr lang="it"/>
              <a:t>) formula over the detection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Cluster detection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Detection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601" y="815476"/>
            <a:ext cx="4576801" cy="36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Pupils/eyes localization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488" y="752724"/>
            <a:ext cx="5006226" cy="37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The implementation resembles with the face detection method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The output of the regression trees might be noisy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Random perturbation factor to outweigh the false positive rates on detection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Short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Pupils/eyes localization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513" y="1248125"/>
            <a:ext cx="62769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076" y="1107187"/>
            <a:ext cx="2281050" cy="301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4101525" y="360250"/>
            <a:ext cx="4553700" cy="45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is Pigo?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1100" u="sng">
                <a:solidFill>
                  <a:schemeClr val="hlink"/>
                </a:solidFill>
                <a:hlinkClick r:id="rId4"/>
              </a:rPr>
              <a:t>https://github.com/esimov/pigo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The detection function is almost identical for the left and right eye.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left eye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puploc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pigo.Puploc{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0.075*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0.175*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Perturbs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perturb,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right eye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puploc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pigo.Puploc{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0.075*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0.185*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Perturbs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perturb,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5" name="Google Shape;155;p26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Short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Facial landmark points detection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637" y="702575"/>
            <a:ext cx="3849925" cy="38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The landmark points are detected based on the results returned by the pupil localization function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8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Landmark points detection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can be achieved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1.) flipping the sign of the column coordinate in tree nodes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2.) flipping the sign in the column coordinate for each binary test</a:t>
            </a:r>
            <a:endParaRPr/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Compute the landmark points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OpenFaaS integration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https://github.com/esimov/pigo-openfaas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https://github.com/esimov/pigo-openfaas-faceblur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- Avoiding face deformation in Caire (</a:t>
            </a:r>
            <a:r>
              <a:rPr lang="it" sz="19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https://github.com/esimov/caire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)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30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Use cases and integrations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</a:t>
            </a:r>
            <a:r>
              <a:rPr lang="it"/>
              <a:t>Go is missing a well founded and generally available webcam library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Transfer the Go face detection results to Python as a shared object library (</a:t>
            </a:r>
            <a:r>
              <a:rPr b="1" lang="it"/>
              <a:t>.so</a:t>
            </a:r>
            <a:r>
              <a:rPr lang="it"/>
              <a:t>)</a:t>
            </a:r>
            <a:endParaRPr/>
          </a:p>
        </p:txBody>
      </p:sp>
      <p:sp>
        <p:nvSpPr>
          <p:cNvPr id="185" name="Google Shape;185;p31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Pigo as a shared library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In Python the </a:t>
            </a:r>
            <a:r>
              <a:rPr b="1" lang="it">
                <a:solidFill>
                  <a:srgbClr val="000000"/>
                </a:solidFill>
              </a:rPr>
              <a:t>Ctype</a:t>
            </a:r>
            <a:r>
              <a:rPr lang="it">
                <a:solidFill>
                  <a:srgbClr val="000000"/>
                </a:solidFill>
              </a:rPr>
              <a:t> library is used to interoperate with the Go code through </a:t>
            </a:r>
            <a:r>
              <a:rPr b="1" lang="it">
                <a:solidFill>
                  <a:srgbClr val="000000"/>
                </a:solidFill>
              </a:rPr>
              <a:t>cgo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It provides </a:t>
            </a:r>
            <a:r>
              <a:rPr b="1" lang="it">
                <a:solidFill>
                  <a:srgbClr val="000000"/>
                </a:solidFill>
              </a:rPr>
              <a:t>C</a:t>
            </a:r>
            <a:r>
              <a:rPr lang="it">
                <a:solidFill>
                  <a:srgbClr val="000000"/>
                </a:solidFill>
              </a:rPr>
              <a:t> compatible data types, and allows calling functions in DLLs or shared libraries.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1" name="Google Shape;191;p32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Interoperability between</a:t>
            </a:r>
            <a:r>
              <a:rPr lang="it"/>
              <a:t> Go and Python trough cgo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1214400" y="1080750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Limitations: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- In Go is not possible transfer a 2D array as an array pointer.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- The trick is to convert the 2D array to a 1D array.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delimit each detection group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600"/>
              <a:t>introduce as a first slice element the number of detected faces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- Using the </a:t>
            </a:r>
            <a:r>
              <a:rPr b="1" lang="it" sz="1600"/>
              <a:t>numpy</a:t>
            </a:r>
            <a:r>
              <a:rPr lang="it" sz="1600"/>
              <a:t> library we transform the 1D array to the desired shape (normally to a multidimensional array with </a:t>
            </a:r>
            <a:r>
              <a:rPr b="1" lang="it" sz="1600"/>
              <a:t>x, y, dim</a:t>
            </a:r>
            <a:r>
              <a:rPr lang="it" sz="1600"/>
              <a:t>) 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- In the end we should obtain something like below: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[2 0 0 0 0 272 297 213 41 1 248 258 27 41 0 248 341 27 41 0 238 599 72 25 1 230 587 9 25 0 233 616 9 25 0]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Interoperability between Go and Python trough cgo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1146325" y="871650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go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8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Since in Go we cannot transfer a 2d array through an array pointer</a:t>
            </a:r>
            <a:endParaRPr sz="8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8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we have to transform it into 1d array.</a:t>
            </a:r>
            <a:endParaRPr sz="8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_, v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:=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result {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det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(det, v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}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8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Include as a first slice element the number of detected faces.</a:t>
            </a:r>
            <a:endParaRPr sz="8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8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We need to transfer this value in order to define the Python array buffer length.</a:t>
            </a:r>
            <a:endParaRPr sz="8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det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([]int{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(result),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 det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8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Convert the slice into an array pointer.</a:t>
            </a:r>
            <a:endParaRPr sz="8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s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:=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[]uint8)(unsafe.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Pointer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det))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p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:=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uintptr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(unsafe.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Pointer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s[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8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Ensure `det` is not freed up by GC prematurely.</a:t>
            </a:r>
            <a:endParaRPr sz="8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runtime.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KeepAlive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(det)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8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return the pointer address</a:t>
            </a:r>
            <a:endParaRPr sz="8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pointCh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}()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&lt;-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pointCh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2000"/>
              <a:t>Interoperability between Go and Python trough cgo</a:t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1214400" y="1080750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Caveats</a:t>
            </a:r>
            <a:r>
              <a:rPr b="1" lang="it" sz="18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- The cost using cgo can be substantial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- C and Go exists in two different universe, they interoperate through cgo. This is not costs effective.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- The C compiler has to be invoked for every C file in the package.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- Slower build times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- Ctype introduce another latency factor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Interoperability between Go and Python trough cgo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Computer vision library for face detection, pupils/eyes localization and facial landmark points detection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only face detection library in the Go ecosystem developed 100% in Go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is Pigo?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1214400" y="847175"/>
            <a:ext cx="67152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Running Pigo as shared object does not proved the library pure performance in terms of real time capabilities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Webassembly is a binary instruction format targeting the web browsers which brings almost native like performance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Many low level languages are already offer support for WASM (C, C++, Rust, Go etc.)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More and more projects are getting ported to WASM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Go already offer good Webassembly support through the </a:t>
            </a:r>
            <a:r>
              <a:rPr b="1" lang="it" sz="1500"/>
              <a:t>syscall/js</a:t>
            </a:r>
            <a:r>
              <a:rPr lang="it" sz="1500"/>
              <a:t> package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The API has gone through some refactorings and improvements to be stable starting from </a:t>
            </a:r>
            <a:r>
              <a:rPr b="1" lang="it" sz="1500"/>
              <a:t>v1.13</a:t>
            </a:r>
            <a:endParaRPr sz="1500"/>
          </a:p>
        </p:txBody>
      </p:sp>
      <p:sp>
        <p:nvSpPr>
          <p:cNvPr id="215" name="Google Shape;215;p36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Porting Pigo to Webassembly (WASM)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1214400" y="1080750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$ GOOS=js GOARCH=wasm go build -o lib.wasm wasm.go</a:t>
            </a:r>
            <a:endParaRPr b="1"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rgbClr val="000000"/>
                </a:solidFill>
              </a:rPr>
              <a:t>Build </a:t>
            </a:r>
            <a:r>
              <a:rPr b="1" lang="it" sz="1400">
                <a:solidFill>
                  <a:srgbClr val="000000"/>
                </a:solidFill>
              </a:rPr>
              <a:t>constraints</a:t>
            </a:r>
            <a:r>
              <a:rPr b="1" lang="it" sz="1400">
                <a:solidFill>
                  <a:srgbClr val="000000"/>
                </a:solidFill>
              </a:rPr>
              <a:t>:</a:t>
            </a:r>
            <a:endParaRPr b="1" sz="1400">
              <a:solidFill>
                <a:srgbClr val="00000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 +build js,wasm*</a:t>
            </a:r>
            <a:endParaRPr b="1"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37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Building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1214400" y="847175"/>
            <a:ext cx="67152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Running Pigo as shared object does not proved the library pure performance in terms of real time detection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Webassembly is a binary instruction format targeting the web browsers which brings almost native like performance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Many low level languages are already offer support for WASM (C, C++, Rust, Go etc.)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More and more projects are getting ported to WASM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Go already offer good Webassembly support through the </a:t>
            </a:r>
            <a:r>
              <a:rPr b="1" lang="it" sz="1500"/>
              <a:t>syscall/js</a:t>
            </a:r>
            <a:r>
              <a:rPr lang="it" sz="1500"/>
              <a:t> package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The API has gone through some refactorings and improvements to be stable starting from </a:t>
            </a:r>
            <a:r>
              <a:rPr b="1" lang="it" sz="1500"/>
              <a:t>v1.13</a:t>
            </a:r>
            <a:endParaRPr sz="1500"/>
          </a:p>
        </p:txBody>
      </p:sp>
      <p:sp>
        <p:nvSpPr>
          <p:cNvPr id="227" name="Google Shape;227;p38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Porting Pigo to Webassembly (WASM)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1214400" y="1194200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000000"/>
                </a:solidFill>
              </a:rPr>
              <a:t>- </a:t>
            </a:r>
            <a:r>
              <a:rPr lang="it" sz="1400">
                <a:solidFill>
                  <a:srgbClr val="000000"/>
                </a:solidFill>
              </a:rPr>
              <a:t>The generated wasm file can be referenced in the main html file.</a:t>
            </a:r>
            <a:endParaRPr sz="1400">
              <a:solidFill>
                <a:srgbClr val="00000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000000"/>
                </a:solidFill>
              </a:rPr>
              <a:t>- Incompatibilities between Go versions</a:t>
            </a:r>
            <a:endParaRPr sz="1400">
              <a:solidFill>
                <a:srgbClr val="00000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000000"/>
                </a:solidFill>
              </a:rPr>
              <a:t>- Different Go versions have different </a:t>
            </a:r>
            <a:r>
              <a:rPr b="1" lang="it" sz="1400">
                <a:solidFill>
                  <a:srgbClr val="000000"/>
                </a:solidFill>
              </a:rPr>
              <a:t>wasm_exec.js</a:t>
            </a:r>
            <a:r>
              <a:rPr lang="it" sz="1400">
                <a:solidFill>
                  <a:srgbClr val="000000"/>
                </a:solidFill>
              </a:rPr>
              <a:t> file</a:t>
            </a:r>
            <a:endParaRPr sz="1400">
              <a:solidFill>
                <a:srgbClr val="00000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rgbClr val="000000"/>
                </a:solidFill>
              </a:rPr>
              <a:t>- Copy the </a:t>
            </a:r>
            <a:r>
              <a:rPr b="1" lang="it" sz="1400">
                <a:solidFill>
                  <a:srgbClr val="000000"/>
                </a:solidFill>
              </a:rPr>
              <a:t>wasm_exec.js</a:t>
            </a:r>
            <a:r>
              <a:rPr lang="it" sz="1400">
                <a:solidFill>
                  <a:srgbClr val="000000"/>
                </a:solidFill>
              </a:rPr>
              <a:t> file from </a:t>
            </a:r>
            <a:r>
              <a:rPr b="1" lang="it" sz="1400">
                <a:solidFill>
                  <a:srgbClr val="000000"/>
                </a:solidFill>
              </a:rPr>
              <a:t>$GOROOT</a:t>
            </a:r>
            <a:r>
              <a:rPr lang="it" sz="1400">
                <a:solidFill>
                  <a:srgbClr val="000000"/>
                </a:solidFill>
              </a:rPr>
              <a:t> on the fly.</a:t>
            </a:r>
            <a:endParaRPr sz="1400">
              <a:solidFill>
                <a:srgbClr val="00000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3" name="Google Shape;233;p39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WASM integration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1214400" y="847175"/>
            <a:ext cx="67152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500">
                <a:latin typeface="Courier New"/>
                <a:ea typeface="Courier New"/>
                <a:cs typeface="Courier New"/>
                <a:sym typeface="Courier New"/>
              </a:rPr>
              <a:t>wasm</a:t>
            </a:r>
            <a:r>
              <a:rPr lang="it" sz="15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Courier New"/>
                <a:ea typeface="Courier New"/>
                <a:cs typeface="Courier New"/>
                <a:sym typeface="Courier New"/>
              </a:rPr>
              <a:t>cp -f "$$(go env GOROOT)/misc/wasm/wasm_exec.js" ./js/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latin typeface="Courier New"/>
                <a:ea typeface="Courier New"/>
                <a:cs typeface="Courier New"/>
                <a:sym typeface="Courier New"/>
              </a:rPr>
              <a:t>GOOS=js GOARCH=wasm go build -o lib.wasm wasm.go</a:t>
            </a:r>
            <a:endParaRPr sz="16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39" name="Google Shape;239;p40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WASM integration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1214400" y="847175"/>
            <a:ext cx="67152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- The WASM file can be referenced in the main html file.</a:t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" sz="800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it" sz="8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text/javascript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fetchAndInstantiate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(url, importObject) {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(url).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(response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endParaRPr sz="8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response.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arrayBuffer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(bytes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endParaRPr sz="8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it" sz="800">
                <a:solidFill>
                  <a:srgbClr val="E3620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WebAssembly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instantiate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(bytes, importObject)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(results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endParaRPr sz="8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results.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instance</a:t>
            </a:r>
            <a:endParaRPr sz="8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);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go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E3620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Go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mod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fetchAndInstantiate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8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"lib.wasm"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go.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importObject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window.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onload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() {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mod.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(instance) {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go.</a:t>
            </a:r>
            <a:r>
              <a:rPr lang="it" sz="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(instance);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});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};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&lt;/</a:t>
            </a:r>
            <a:r>
              <a:rPr lang="it" sz="800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it" sz="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5" name="Google Shape;245;p41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WASM integration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DEMO</a:t>
            </a: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950" y="718544"/>
            <a:ext cx="4944374" cy="18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950" y="2443175"/>
            <a:ext cx="4944374" cy="214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1214400" y="847175"/>
            <a:ext cx="67152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it" sz="1600">
                <a:solidFill>
                  <a:srgbClr val="000000"/>
                </a:solidFill>
              </a:rPr>
              <a:t>Features detection and matching (to detect similarities between and inside images)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it" sz="1600">
                <a:solidFill>
                  <a:srgbClr val="000000"/>
                </a:solidFill>
              </a:rPr>
              <a:t>Evolve Pigo into a fully featured Computer Vision and Machine Learning</a:t>
            </a:r>
            <a:r>
              <a:rPr lang="it" sz="1600">
                <a:solidFill>
                  <a:srgbClr val="000000"/>
                </a:solidFill>
              </a:rPr>
              <a:t> l</a:t>
            </a:r>
            <a:r>
              <a:rPr lang="it" sz="1600">
                <a:solidFill>
                  <a:srgbClr val="000000"/>
                </a:solidFill>
              </a:rPr>
              <a:t>ibrary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8" name="Google Shape;258;p43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What’s next?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idx="1" type="subTitle"/>
          </p:nvPr>
        </p:nvSpPr>
        <p:spPr>
          <a:xfrm>
            <a:off x="2856850" y="1007675"/>
            <a:ext cx="3342300" cy="3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Endre Simo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@simo_endre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github.com/esimov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esimov.com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Why it has been developed?</a:t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All of the existing face detection libraries developed in Go are actually bindings (wrappers) around some C/C++ libraries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Bindings (using the cgo) most of the times are not cost effective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Compiling a C library to Go results in slower build times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desire of a single binary file is just a desire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Installing OpenCV sometimes can be daunting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OpenCV is huge, impossible to deploy it on small platforms where space constraints are important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Why it has been developed?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are the benefits of using Pigo?</a:t>
            </a:r>
            <a:endParaRPr/>
          </a:p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Very lightweight, no requirements for 3rd party modules and external libraries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Platform independent, one single executable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High processing speed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No need for image preprocessing prior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Simple and elegant API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CLI application bundled into the library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Fast detection of in-plane rotated 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Pupils/eyes localization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Facial landmark points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WASM (Webassembly) support</a:t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are the benefits of using Pigo?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Technical overview</a:t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</a:t>
            </a:r>
            <a:r>
              <a:rPr b="1" lang="it"/>
              <a:t>Pigo</a:t>
            </a:r>
            <a:r>
              <a:rPr lang="it"/>
              <a:t> is constructed around cascade decision trees, but the cascade classifier </a:t>
            </a:r>
            <a:r>
              <a:rPr b="1" lang="it"/>
              <a:t>is in binary format</a:t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role of a classifier is to tell if a face is present in the current region or not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classifier consists of a decision tree, where the results of pixel intensity comparison test are in binary format.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Because the cascades are encoded into a binary tree structure they first need to be unpacked.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unpacking method will return in the following struct:</a:t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it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Pigo{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treeDepth,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treeNum,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treeCodes,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treePred,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treeThreshold,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}, 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Unpacking the cascade files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Lab">
  <a:themeElements>
    <a:clrScheme name="White - yellow ver 1-9">
      <a:dk1>
        <a:srgbClr val="8E68BC"/>
      </a:dk1>
      <a:lt1>
        <a:srgbClr val="FEF4CE"/>
      </a:lt1>
      <a:dk2>
        <a:srgbClr val="C6B1E5"/>
      </a:dk2>
      <a:lt2>
        <a:srgbClr val="FAC60A"/>
      </a:lt2>
      <a:accent1>
        <a:srgbClr val="490C13"/>
      </a:accent1>
      <a:accent2>
        <a:srgbClr val="FFFFFF"/>
      </a:accent2>
      <a:accent3>
        <a:srgbClr val="27213F"/>
      </a:accent3>
      <a:accent4>
        <a:srgbClr val="F7EFDF"/>
      </a:accent4>
      <a:accent5>
        <a:srgbClr val="8B3037"/>
      </a:accent5>
      <a:accent6>
        <a:srgbClr val="404040"/>
      </a:accent6>
      <a:hlink>
        <a:srgbClr val="8E68BC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